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9" r:id="rId10"/>
    <p:sldId id="268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81813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496" y="-90"/>
      </p:cViewPr>
      <p:guideLst>
        <p:guide orient="horz" pos="3155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4D78D038-BBB7-49FE-B55E-B5381916FF53}" type="datetimeFigureOut">
              <a:rPr lang="en-GB" smtClean="0"/>
              <a:pPr/>
              <a:t>06/11/2013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5CDA1FA1-88F4-4BC8-BC58-84F5E6D1D9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34996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F0C5ED44-649A-4324-8871-C9108D93C997}" type="datetimeFigureOut">
              <a:rPr lang="en-GB" smtClean="0"/>
              <a:pPr/>
              <a:t>06/11/2013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774F6E74-832F-4865-8638-BCBB42F500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83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F6E74-832F-4865-8638-BCBB42F5008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5667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B1D21F6-AF46-432D-89CC-8C111875E230}" type="datetimeFigureOut">
              <a:rPr lang="en-GB" smtClean="0"/>
              <a:pPr/>
              <a:t>06/11/2013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A4ED74-DDDB-499A-9054-16CB2BFC8A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1F6-AF46-432D-89CC-8C111875E230}" type="datetimeFigureOut">
              <a:rPr lang="en-GB" smtClean="0"/>
              <a:pPr/>
              <a:t>06/11/2013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ED74-DDDB-499A-9054-16CB2BFC8A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1F6-AF46-432D-89CC-8C111875E230}" type="datetimeFigureOut">
              <a:rPr lang="en-GB" smtClean="0"/>
              <a:pPr/>
              <a:t>06/11/2013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ED74-DDDB-499A-9054-16CB2BFC8A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1F6-AF46-432D-89CC-8C111875E230}" type="datetimeFigureOut">
              <a:rPr lang="en-GB" smtClean="0"/>
              <a:pPr/>
              <a:t>06/11/2013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ED74-DDDB-499A-9054-16CB2BFC8A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1F6-AF46-432D-89CC-8C111875E230}" type="datetimeFigureOut">
              <a:rPr lang="en-GB" smtClean="0"/>
              <a:pPr/>
              <a:t>06/11/2013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ED74-DDDB-499A-9054-16CB2BFC8A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1F6-AF46-432D-89CC-8C111875E230}" type="datetimeFigureOut">
              <a:rPr lang="en-GB" smtClean="0"/>
              <a:pPr/>
              <a:t>06/11/2013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ED74-DDDB-499A-9054-16CB2BFC8A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1F6-AF46-432D-89CC-8C111875E230}" type="datetimeFigureOut">
              <a:rPr lang="en-GB" smtClean="0"/>
              <a:pPr/>
              <a:t>06/11/2013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ED74-DDDB-499A-9054-16CB2BFC8A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1F6-AF46-432D-89CC-8C111875E230}" type="datetimeFigureOut">
              <a:rPr lang="en-GB" smtClean="0"/>
              <a:pPr/>
              <a:t>06/11/2013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ED74-DDDB-499A-9054-16CB2BFC8A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1F6-AF46-432D-89CC-8C111875E230}" type="datetimeFigureOut">
              <a:rPr lang="en-GB" smtClean="0"/>
              <a:pPr/>
              <a:t>06/11/2013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ED74-DDDB-499A-9054-16CB2BFC8A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1F6-AF46-432D-89CC-8C111875E230}" type="datetimeFigureOut">
              <a:rPr lang="en-GB" smtClean="0"/>
              <a:pPr/>
              <a:t>06/11/2013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ED74-DDDB-499A-9054-16CB2BFC8A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21F6-AF46-432D-89CC-8C111875E230}" type="datetimeFigureOut">
              <a:rPr lang="en-GB" smtClean="0"/>
              <a:pPr/>
              <a:t>06/11/2013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ED74-DDDB-499A-9054-16CB2BFC8A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B1D21F6-AF46-432D-89CC-8C111875E230}" type="datetimeFigureOut">
              <a:rPr lang="en-GB" smtClean="0"/>
              <a:pPr/>
              <a:t>06/11/2013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7A4ED74-DDDB-499A-9054-16CB2BFC8AA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wimpykidclub.co.uk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jacquelinewilson.co.uk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lubs-kids.scholastic.co.uk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lylodgeprimary.co.uk/topic/school-lif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Reading for Meaning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How to help your children move on in reading.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44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692696"/>
            <a:ext cx="75608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Children who read for pleasure are likely to do better in maths and English than those who rarely read in their free time, research suggests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study, by the Institute of Education, London University, examined the reading habits of 6,000 children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a 14.4% advantage in vocabulary, a 9.9% advantage in maths and an 8.6% advantage in 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author Dr Alice Sullivan said: "It may seem surprising that reading for pleasure would help to improve children's maths scores.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"But it is likely that strong reading ability will enable children to absorb and understand new information and affect their attainment in all subjects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.“                                        (BBC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News </a:t>
            </a:r>
            <a:r>
              <a:rPr lang="en-GB" sz="1100" b="1" dirty="0"/>
              <a:t>11 September </a:t>
            </a:r>
            <a:r>
              <a:rPr lang="en-GB" sz="1100" b="1" dirty="0" smtClean="0"/>
              <a:t>2013)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44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7990" y="620688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Nurture a love for specific authors. Many authors have their own website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99592" y="2413338"/>
            <a:ext cx="3882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http://www.wimpykidclub.co.uk/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561" b="6457"/>
          <a:stretch/>
        </p:blipFill>
        <p:spPr bwMode="auto">
          <a:xfrm>
            <a:off x="1878910" y="3309257"/>
            <a:ext cx="580695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985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836712"/>
            <a:ext cx="418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http://www.jacquelinewilson.co.uk/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63" t="9972" b="4916"/>
          <a:stretch/>
        </p:blipFill>
        <p:spPr bwMode="auto">
          <a:xfrm>
            <a:off x="1259632" y="2296886"/>
            <a:ext cx="6847745" cy="324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09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43" t="8959" b="4768"/>
          <a:stretch/>
        </p:blipFill>
        <p:spPr bwMode="auto">
          <a:xfrm>
            <a:off x="827314" y="2002970"/>
            <a:ext cx="7569111" cy="360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4719" y="764704"/>
            <a:ext cx="3924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http://clubs-kids.scholastic.co.uk/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483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354" r="36910"/>
          <a:stretch/>
        </p:blipFill>
        <p:spPr bwMode="auto">
          <a:xfrm>
            <a:off x="2987824" y="1988840"/>
            <a:ext cx="5328592" cy="425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7645" y="1137455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Holly Lodge website</a:t>
            </a: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Life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Lovereading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6120" y="980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www.hollylodgeprimary.co.uk/topic/school-life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084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2809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Make sure the book is not too hard for them to read independently.</a:t>
            </a:r>
          </a:p>
          <a:p>
            <a:endParaRPr lang="en-GB" dirty="0"/>
          </a:p>
          <a:p>
            <a:r>
              <a:rPr lang="en-GB" dirty="0" smtClean="0"/>
              <a:t>Swap books with friends.</a:t>
            </a:r>
          </a:p>
          <a:p>
            <a:endParaRPr lang="en-GB" dirty="0"/>
          </a:p>
          <a:p>
            <a:r>
              <a:rPr lang="en-GB" dirty="0" smtClean="0"/>
              <a:t>Find out why it’s “boring”.</a:t>
            </a:r>
          </a:p>
          <a:p>
            <a:endParaRPr lang="en-GB" dirty="0"/>
          </a:p>
          <a:p>
            <a:r>
              <a:rPr lang="en-GB" dirty="0" smtClean="0"/>
              <a:t>Enjoy higher level books together – a paragraph each.</a:t>
            </a:r>
          </a:p>
          <a:p>
            <a:endParaRPr lang="en-GB" dirty="0"/>
          </a:p>
          <a:p>
            <a:r>
              <a:rPr lang="en-GB" dirty="0" smtClean="0"/>
              <a:t>Kindle/ audio books       </a:t>
            </a:r>
          </a:p>
          <a:p>
            <a:endParaRPr lang="en-GB" dirty="0"/>
          </a:p>
          <a:p>
            <a:r>
              <a:rPr lang="en-GB" dirty="0" smtClean="0"/>
              <a:t>Read to your child – set aside a time.</a:t>
            </a:r>
          </a:p>
          <a:p>
            <a:endParaRPr lang="en-GB" dirty="0"/>
          </a:p>
          <a:p>
            <a:r>
              <a:rPr lang="en-GB" dirty="0" smtClean="0"/>
              <a:t>Read anything and everything that interests them.</a:t>
            </a:r>
          </a:p>
          <a:p>
            <a:endParaRPr lang="en-GB" dirty="0"/>
          </a:p>
          <a:p>
            <a:r>
              <a:rPr lang="en-GB" dirty="0" smtClean="0"/>
              <a:t>Read separately together.</a:t>
            </a:r>
          </a:p>
          <a:p>
            <a:endParaRPr lang="en-GB" dirty="0"/>
          </a:p>
          <a:p>
            <a:r>
              <a:rPr lang="en-GB" dirty="0" smtClean="0"/>
              <a:t>Enjoy the words.</a:t>
            </a:r>
          </a:p>
          <a:p>
            <a:endParaRPr lang="en-GB" dirty="0"/>
          </a:p>
          <a:p>
            <a:r>
              <a:rPr lang="en-GB" dirty="0" smtClean="0"/>
              <a:t>Make up own stories.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746" t="38575" r="37043" b="35092"/>
          <a:stretch/>
        </p:blipFill>
        <p:spPr bwMode="auto">
          <a:xfrm>
            <a:off x="5357818" y="4662222"/>
            <a:ext cx="3184541" cy="161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245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Reading the words is just the start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In order to read fluently, we need a lot of practice with hearing </a:t>
            </a:r>
            <a:r>
              <a:rPr lang="en-US" b="1" i="1" dirty="0" smtClean="0"/>
              <a:t>how </a:t>
            </a:r>
            <a:r>
              <a:rPr lang="en-US" b="1" i="1" dirty="0"/>
              <a:t>good reading sounds and with reading out loud. </a:t>
            </a:r>
            <a:endParaRPr lang="en-US" b="1" i="1" dirty="0" smtClean="0"/>
          </a:p>
          <a:p>
            <a:r>
              <a:rPr lang="en-US" b="1" i="1" dirty="0" smtClean="0"/>
              <a:t>Read </a:t>
            </a:r>
            <a:r>
              <a:rPr lang="en-US" b="1" i="1" dirty="0"/>
              <a:t>aloud </a:t>
            </a:r>
            <a:r>
              <a:rPr lang="en-US" b="1" i="1" dirty="0" smtClean="0"/>
              <a:t>often </a:t>
            </a:r>
            <a:r>
              <a:rPr lang="en-US" b="1" i="1" dirty="0"/>
              <a:t>to your </a:t>
            </a:r>
            <a:r>
              <a:rPr lang="en-US" b="1" i="1" dirty="0" smtClean="0"/>
              <a:t>child. </a:t>
            </a:r>
          </a:p>
          <a:p>
            <a:r>
              <a:rPr lang="en-US" b="1" i="1" dirty="0" smtClean="0"/>
              <a:t>The </a:t>
            </a:r>
            <a:r>
              <a:rPr lang="en-US" b="1" i="1" dirty="0"/>
              <a:t>more often </a:t>
            </a:r>
            <a:r>
              <a:rPr lang="en-US" b="1" i="1" dirty="0" smtClean="0"/>
              <a:t>he/she </a:t>
            </a:r>
            <a:r>
              <a:rPr lang="en-US" b="1" i="1" dirty="0"/>
              <a:t>hears a story, the more </a:t>
            </a:r>
            <a:r>
              <a:rPr lang="en-US" b="1" i="1" dirty="0" smtClean="0"/>
              <a:t>familiar </a:t>
            </a:r>
            <a:r>
              <a:rPr lang="en-US" b="1" i="1" dirty="0"/>
              <a:t>the words will become and the easier it will be for your </a:t>
            </a:r>
            <a:r>
              <a:rPr lang="en-US" b="1" i="1" dirty="0" smtClean="0"/>
              <a:t>child </a:t>
            </a:r>
            <a:r>
              <a:rPr lang="en-US" b="1" i="1" dirty="0"/>
              <a:t>to read. 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243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652" y="692696"/>
            <a:ext cx="7024744" cy="1143000"/>
          </a:xfrm>
        </p:spPr>
        <p:txBody>
          <a:bodyPr/>
          <a:lstStyle/>
          <a:p>
            <a:r>
              <a:rPr lang="en-GB" dirty="0" smtClean="0"/>
              <a:t>Reading for Meaning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41764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 smtClean="0"/>
              <a:t>Decoding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Making connections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Thinking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Evaluating</a:t>
            </a:r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>
            <a:off x="4211960" y="5013176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4211960" y="2420888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4201074" y="3717032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877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582341"/>
            <a:ext cx="7200800" cy="45243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goal is to help your child be an active reader. </a:t>
            </a:r>
            <a:endParaRPr lang="en-US" sz="3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together and talk about what’s happening as they’re reading. Stop and discuss any interesting or tricky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Talk about any surprising or sad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passages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help them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visualise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parts of the story. Ask your child, “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understand what’s happening here? What do you think will happen next?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If your child seems unsure, stop, go back and reread if necessary. Discuss any confusing parts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– Make a character family tree.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6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635" y="476672"/>
            <a:ext cx="7024744" cy="864096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Question Types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683568" y="1340768"/>
            <a:ext cx="79208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LITERAL questions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  Ones where we can find the answer directly in the text.   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answer them well we need to read the text very carefully and find the exact words that tell us what the questions asks. </a:t>
            </a:r>
          </a:p>
          <a:p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the main characters?</a:t>
            </a:r>
          </a:p>
          <a:p>
            <a:r>
              <a:rPr lang="en-GB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the story set?</a:t>
            </a:r>
          </a:p>
          <a:p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https://encrypted-tbn1.gstatic.com/images?q=tbn:ANd9GcQr6f_RVqse_RPGQmI-MkBTzJE1KY7clLMU9HgIfi4HwgW_OPX-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03876"/>
            <a:ext cx="3024336" cy="226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044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291" y="836712"/>
            <a:ext cx="792088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DEDUCTIVE questions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 Ones where the text does not actually tell us, but we can work out the answer directly from information the text gives us.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answer them well we need to read the text very carefully and 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things out from the information.</a:t>
            </a:r>
          </a:p>
          <a:p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 stared at the broken vase and slowly picked up the pieces without speaking.</a:t>
            </a:r>
          </a:p>
          <a:p>
            <a:endParaRPr lang="en-GB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was mum feeling?</a:t>
            </a:r>
            <a:endParaRPr lang="en-GB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61" y="4293096"/>
            <a:ext cx="271306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342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747" y="908720"/>
            <a:ext cx="74651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INFERENTIAL questions: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Ones where the text does not actually tell us, but we can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out the answer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by considering the hints and clues in the text in the light of our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 knowledge and experience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“Oh thanks Gran! Socks –</a:t>
            </a:r>
          </a:p>
          <a:p>
            <a:r>
              <a:rPr lang="en-GB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 what I wanted for </a:t>
            </a:r>
          </a:p>
          <a:p>
            <a:r>
              <a:rPr lang="en-GB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Christmas!” said Josh with </a:t>
            </a:r>
          </a:p>
          <a:p>
            <a:r>
              <a:rPr lang="en-GB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thin smile.</a:t>
            </a:r>
          </a:p>
          <a:p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know that Josh didn’t like what Gran had bought him?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-6342" b="12142"/>
          <a:stretch/>
        </p:blipFill>
        <p:spPr bwMode="auto">
          <a:xfrm>
            <a:off x="6112498" y="2348880"/>
            <a:ext cx="2015680" cy="249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089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769910"/>
            <a:ext cx="792087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Evaluative questions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that ask us what the writer has done and why. 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answer these well we need to read the text very carefully and try to put ourselves in the writer’s place (i.e. ‘read like a writer’). We need to think about what the writer was trying communicate and how he/she went about doing it.</a:t>
            </a:r>
          </a:p>
          <a:p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 was just at that moment,</a:t>
            </a:r>
          </a:p>
          <a:p>
            <a:r>
              <a:rPr lang="en-GB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said it.  I hadn’t meant to lie</a:t>
            </a:r>
          </a:p>
          <a:p>
            <a:r>
              <a:rPr lang="en-GB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somehow it just slipped </a:t>
            </a:r>
          </a:p>
          <a:p>
            <a:r>
              <a:rPr lang="en-GB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out.</a:t>
            </a:r>
          </a:p>
          <a:p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ever right to lie?  What would you have done differently? Do you feel sorry for him? How does the writer make you feel sorry for him?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61970"/>
            <a:ext cx="1867964" cy="28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312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99991" y="3204298"/>
            <a:ext cx="3546729" cy="15208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Reading for Pleasure</a:t>
            </a:r>
            <a:endParaRPr lang="en-GB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733365" y="4421080"/>
            <a:ext cx="3309803" cy="1260629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2050" name="Picture 2" descr="C:\Users\Tony\AppData\Local\Microsoft\Windows\Temporary Internet Files\Content.IE5\TJP2FJDG\MP9004424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92696"/>
            <a:ext cx="4193813" cy="2511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ny\AppData\Local\Microsoft\Windows\Temporary Internet Files\Content.IE5\ERC2U84S\MC9003907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38612"/>
            <a:ext cx="2310532" cy="2386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23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736</Words>
  <Application>Microsoft Office PowerPoint</Application>
  <PresentationFormat>On-screen Show (4:3)</PresentationFormat>
  <Paragraphs>101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Reading for Meaning</vt:lpstr>
      <vt:lpstr>Reading the words is just the start</vt:lpstr>
      <vt:lpstr>Reading for Meaning</vt:lpstr>
      <vt:lpstr>Slide 4</vt:lpstr>
      <vt:lpstr>Question Types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for Meaning</dc:title>
  <dc:creator>Tony</dc:creator>
  <cp:lastModifiedBy>year6-c</cp:lastModifiedBy>
  <cp:revision>24</cp:revision>
  <cp:lastPrinted>2013-11-05T16:13:37Z</cp:lastPrinted>
  <dcterms:created xsi:type="dcterms:W3CDTF">2013-10-28T19:48:30Z</dcterms:created>
  <dcterms:modified xsi:type="dcterms:W3CDTF">2013-11-06T16:01:37Z</dcterms:modified>
</cp:coreProperties>
</file>